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2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A528"/>
    <a:srgbClr val="08721C"/>
    <a:srgbClr val="065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84" autoAdjust="0"/>
  </p:normalViewPr>
  <p:slideViewPr>
    <p:cSldViewPr showGuides="1">
      <p:cViewPr varScale="1">
        <p:scale>
          <a:sx n="61" d="100"/>
          <a:sy n="61" d="100"/>
        </p:scale>
        <p:origin x="1572" y="66"/>
      </p:cViewPr>
      <p:guideLst>
        <p:guide orient="horz" pos="2160"/>
        <p:guide pos="28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38DB-36A3-4F90-AA56-F87468E26E81}" type="datetimeFigureOut">
              <a:rPr lang="es-MX" smtClean="0"/>
              <a:t>13/10/2025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A7B-0755-4DB7-AD84-FEE579B4FAF3}" type="slidenum">
              <a:rPr lang="es-MX" smtClean="0"/>
              <a:t>‹Nº›</a:t>
            </a:fld>
            <a:endParaRPr lang="es-MX"/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5DFC2E71-F7F8-1F10-964E-5B548F0E3ADF}"/>
              </a:ext>
            </a:extLst>
          </p:cNvPr>
          <p:cNvCxnSpPr/>
          <p:nvPr userDrawn="1"/>
        </p:nvCxnSpPr>
        <p:spPr>
          <a:xfrm>
            <a:off x="-3404" y="719296"/>
            <a:ext cx="9144000" cy="0"/>
          </a:xfrm>
          <a:prstGeom prst="line">
            <a:avLst/>
          </a:pr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2D34E5C7-3C9B-4268-29B8-483FE0629882}"/>
              </a:ext>
            </a:extLst>
          </p:cNvPr>
          <p:cNvCxnSpPr/>
          <p:nvPr userDrawn="1"/>
        </p:nvCxnSpPr>
        <p:spPr>
          <a:xfrm>
            <a:off x="-3404" y="719296"/>
            <a:ext cx="9144000" cy="0"/>
          </a:xfrm>
          <a:prstGeom prst="line">
            <a:avLst/>
          </a:prstGeom>
          <a:ln w="38100">
            <a:solidFill>
              <a:srgbClr val="8870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áfico 1">
            <a:extLst>
              <a:ext uri="{FF2B5EF4-FFF2-40B4-BE49-F238E27FC236}">
                <a16:creationId xmlns:a16="http://schemas.microsoft.com/office/drawing/2014/main" id="{3BBD21B0-7270-0BB7-CF2E-1B852DB9B5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82" y="18815"/>
            <a:ext cx="4694238" cy="584810"/>
          </a:xfrm>
          <a:prstGeom prst="rect">
            <a:avLst/>
          </a:prstGeom>
        </p:spPr>
      </p:pic>
      <p:pic>
        <p:nvPicPr>
          <p:cNvPr id="10" name="Imagen 9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E29409A8-650E-06CE-BC6D-93335991BEA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622" t="4118" r="4707" b="86215"/>
          <a:stretch/>
        </p:blipFill>
        <p:spPr>
          <a:xfrm>
            <a:off x="8302259" y="-26092"/>
            <a:ext cx="767715" cy="702437"/>
          </a:xfrm>
          <a:prstGeom prst="rect">
            <a:avLst/>
          </a:prstGeom>
        </p:spPr>
      </p:pic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8893BD8E-9AC6-290C-50B1-6E123FDD9ECE}"/>
              </a:ext>
            </a:extLst>
          </p:cNvPr>
          <p:cNvCxnSpPr>
            <a:cxnSpLocks/>
          </p:cNvCxnSpPr>
          <p:nvPr userDrawn="1"/>
        </p:nvCxnSpPr>
        <p:spPr>
          <a:xfrm>
            <a:off x="8149996" y="105609"/>
            <a:ext cx="0" cy="498016"/>
          </a:xfrm>
          <a:prstGeom prst="line">
            <a:avLst/>
          </a:prstGeom>
          <a:ln w="19050">
            <a:solidFill>
              <a:srgbClr val="8870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n 11">
            <a:extLst>
              <a:ext uri="{FF2B5EF4-FFF2-40B4-BE49-F238E27FC236}">
                <a16:creationId xmlns:a16="http://schemas.microsoft.com/office/drawing/2014/main" id="{56D3B06B-1135-0E09-AA87-D11DC7668B2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88" y="58690"/>
            <a:ext cx="3095308" cy="5361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3805C487-5F4F-780A-43EC-676AAA6C66A0}"/>
              </a:ext>
            </a:extLst>
          </p:cNvPr>
          <p:cNvCxnSpPr>
            <a:cxnSpLocks/>
          </p:cNvCxnSpPr>
          <p:nvPr userDrawn="1"/>
        </p:nvCxnSpPr>
        <p:spPr>
          <a:xfrm>
            <a:off x="4703520" y="76118"/>
            <a:ext cx="0" cy="498016"/>
          </a:xfrm>
          <a:prstGeom prst="line">
            <a:avLst/>
          </a:prstGeom>
          <a:ln w="19050">
            <a:solidFill>
              <a:srgbClr val="8870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D6BEB2D5-8618-7D03-0E24-EB9E3F740792}"/>
              </a:ext>
            </a:extLst>
          </p:cNvPr>
          <p:cNvCxnSpPr>
            <a:cxnSpLocks/>
          </p:cNvCxnSpPr>
          <p:nvPr userDrawn="1"/>
        </p:nvCxnSpPr>
        <p:spPr>
          <a:xfrm>
            <a:off x="3108096" y="51164"/>
            <a:ext cx="0" cy="498016"/>
          </a:xfrm>
          <a:prstGeom prst="line">
            <a:avLst/>
          </a:prstGeom>
          <a:ln w="19050">
            <a:solidFill>
              <a:srgbClr val="8870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38DB-36A3-4F90-AA56-F87468E26E81}" type="datetimeFigureOut">
              <a:rPr lang="es-MX" smtClean="0"/>
              <a:t>13/10/2025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A7B-0755-4DB7-AD84-FEE579B4FAF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38DB-36A3-4F90-AA56-F87468E26E81}" type="datetimeFigureOut">
              <a:rPr lang="es-MX" smtClean="0"/>
              <a:t>13/10/2025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A7B-0755-4DB7-AD84-FEE579B4FAF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38DB-36A3-4F90-AA56-F87468E26E81}" type="datetimeFigureOut">
              <a:rPr lang="es-MX" smtClean="0"/>
              <a:t>13/10/2025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A7B-0755-4DB7-AD84-FEE579B4FAF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38DB-36A3-4F90-AA56-F87468E26E81}" type="datetimeFigureOut">
              <a:rPr lang="es-MX" smtClean="0"/>
              <a:t>13/10/2025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A7B-0755-4DB7-AD84-FEE579B4FAF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38DB-36A3-4F90-AA56-F87468E26E81}" type="datetimeFigureOut">
              <a:rPr lang="es-MX" smtClean="0"/>
              <a:t>13/10/2025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A7B-0755-4DB7-AD84-FEE579B4FAF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38DB-36A3-4F90-AA56-F87468E26E81}" type="datetimeFigureOut">
              <a:rPr lang="es-MX" smtClean="0"/>
              <a:t>13/10/2025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A7B-0755-4DB7-AD84-FEE579B4FAF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38DB-36A3-4F90-AA56-F87468E26E81}" type="datetimeFigureOut">
              <a:rPr lang="es-MX" smtClean="0"/>
              <a:t>13/10/2025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A7B-0755-4DB7-AD84-FEE579B4FAF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38DB-36A3-4F90-AA56-F87468E26E81}" type="datetimeFigureOut">
              <a:rPr lang="es-MX" smtClean="0"/>
              <a:t>13/10/2025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A7B-0755-4DB7-AD84-FEE579B4FAF3}" type="slidenum">
              <a:rPr lang="es-MX" smtClean="0"/>
              <a:t>‹Nº›</a:t>
            </a:fld>
            <a:endParaRPr lang="es-MX"/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14E11C48-879F-C85F-8194-575D63099EF1}"/>
              </a:ext>
            </a:extLst>
          </p:cNvPr>
          <p:cNvCxnSpPr/>
          <p:nvPr userDrawn="1"/>
        </p:nvCxnSpPr>
        <p:spPr>
          <a:xfrm>
            <a:off x="-3404" y="719296"/>
            <a:ext cx="9144000" cy="0"/>
          </a:xfrm>
          <a:prstGeom prst="line">
            <a:avLst/>
          </a:pr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A99FB573-2E12-FFEA-D739-EC456315BE73}"/>
              </a:ext>
            </a:extLst>
          </p:cNvPr>
          <p:cNvCxnSpPr/>
          <p:nvPr userDrawn="1"/>
        </p:nvCxnSpPr>
        <p:spPr>
          <a:xfrm>
            <a:off x="-3404" y="719296"/>
            <a:ext cx="9144000" cy="0"/>
          </a:xfrm>
          <a:prstGeom prst="line">
            <a:avLst/>
          </a:prstGeom>
          <a:ln w="38100">
            <a:solidFill>
              <a:srgbClr val="8870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áfico 1">
            <a:extLst>
              <a:ext uri="{FF2B5EF4-FFF2-40B4-BE49-F238E27FC236}">
                <a16:creationId xmlns:a16="http://schemas.microsoft.com/office/drawing/2014/main" id="{DE120C26-D6D0-9A12-D7B3-E300F60A7B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82" y="18815"/>
            <a:ext cx="4694238" cy="584810"/>
          </a:xfrm>
          <a:prstGeom prst="rect">
            <a:avLst/>
          </a:prstGeom>
        </p:spPr>
      </p:pic>
      <p:pic>
        <p:nvPicPr>
          <p:cNvPr id="8" name="Imagen 7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C0A800B9-98DD-68A6-3330-7DFEC6953E9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622" t="4118" r="4707" b="86215"/>
          <a:stretch/>
        </p:blipFill>
        <p:spPr>
          <a:xfrm>
            <a:off x="8302259" y="-26092"/>
            <a:ext cx="767715" cy="702437"/>
          </a:xfrm>
          <a:prstGeom prst="rect">
            <a:avLst/>
          </a:prstGeom>
        </p:spPr>
      </p:pic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EA73FD77-4DAB-2B2A-9F0A-528539D5EB0F}"/>
              </a:ext>
            </a:extLst>
          </p:cNvPr>
          <p:cNvCxnSpPr>
            <a:cxnSpLocks/>
          </p:cNvCxnSpPr>
          <p:nvPr userDrawn="1"/>
        </p:nvCxnSpPr>
        <p:spPr>
          <a:xfrm>
            <a:off x="8149996" y="105609"/>
            <a:ext cx="0" cy="498016"/>
          </a:xfrm>
          <a:prstGeom prst="line">
            <a:avLst/>
          </a:prstGeom>
          <a:ln w="19050">
            <a:solidFill>
              <a:srgbClr val="8870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n 9">
            <a:extLst>
              <a:ext uri="{FF2B5EF4-FFF2-40B4-BE49-F238E27FC236}">
                <a16:creationId xmlns:a16="http://schemas.microsoft.com/office/drawing/2014/main" id="{65531172-F8E0-F2A1-2AED-F58FB08EC4A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88" y="58690"/>
            <a:ext cx="3095308" cy="5361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48237797-98B1-3CAC-FCF5-DF66B001BDDB}"/>
              </a:ext>
            </a:extLst>
          </p:cNvPr>
          <p:cNvCxnSpPr>
            <a:cxnSpLocks/>
          </p:cNvCxnSpPr>
          <p:nvPr userDrawn="1"/>
        </p:nvCxnSpPr>
        <p:spPr>
          <a:xfrm>
            <a:off x="4703520" y="76118"/>
            <a:ext cx="0" cy="498016"/>
          </a:xfrm>
          <a:prstGeom prst="line">
            <a:avLst/>
          </a:prstGeom>
          <a:ln w="19050">
            <a:solidFill>
              <a:srgbClr val="8870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528B0C81-0094-9A39-30DD-F8586796AC80}"/>
              </a:ext>
            </a:extLst>
          </p:cNvPr>
          <p:cNvCxnSpPr>
            <a:cxnSpLocks/>
          </p:cNvCxnSpPr>
          <p:nvPr userDrawn="1"/>
        </p:nvCxnSpPr>
        <p:spPr>
          <a:xfrm>
            <a:off x="3108096" y="51164"/>
            <a:ext cx="0" cy="498016"/>
          </a:xfrm>
          <a:prstGeom prst="line">
            <a:avLst/>
          </a:prstGeom>
          <a:ln w="19050">
            <a:solidFill>
              <a:srgbClr val="8870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38DB-36A3-4F90-AA56-F87468E26E81}" type="datetimeFigureOut">
              <a:rPr lang="es-MX" smtClean="0"/>
              <a:t>13/10/2025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A7B-0755-4DB7-AD84-FEE579B4FAF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38DB-36A3-4F90-AA56-F87468E26E81}" type="datetimeFigureOut">
              <a:rPr lang="es-MX" smtClean="0"/>
              <a:t>13/10/2025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A7B-0755-4DB7-AD84-FEE579B4FAF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338DB-36A3-4F90-AA56-F87468E26E81}" type="datetimeFigureOut">
              <a:rPr lang="es-MX" smtClean="0"/>
              <a:t>13/10/2025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2AA7B-0755-4DB7-AD84-FEE579B4FAF3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0" y="836613"/>
            <a:ext cx="8274050" cy="43180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es-MX" b="1" dirty="0">
              <a:solidFill>
                <a:srgbClr val="08721C"/>
              </a:solidFill>
            </a:endParaRPr>
          </a:p>
          <a:p>
            <a:pPr marL="0" indent="0" algn="ctr">
              <a:buNone/>
            </a:pPr>
            <a:endParaRPr lang="es-MX" b="1" dirty="0">
              <a:solidFill>
                <a:srgbClr val="08721C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61780" y="1045710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dirty="0">
                <a:latin typeface="[z] Arista" panose="02000500000000020004" pitchFamily="2" charset="0"/>
              </a:rPr>
              <a:t>POLITICA INTEGRAL DE GESTIÓN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449812" y="2060848"/>
            <a:ext cx="820891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/>
              <a:t>El Instituto Tecnológico Superior de Tierra Blanca tiene el compromiso de brindar educación de calidad, formando integralmente profesionistas  altamente competitivos a través de los siguientes objetivos:</a:t>
            </a:r>
          </a:p>
          <a:p>
            <a:pPr algn="just"/>
            <a:endParaRPr lang="es-MX" dirty="0"/>
          </a:p>
          <a:p>
            <a:pPr marL="342900" indent="-342900" algn="just">
              <a:buFont typeface="+mj-lt"/>
              <a:buAutoNum type="arabicPeriod"/>
            </a:pPr>
            <a:r>
              <a:rPr lang="es-MX" dirty="0"/>
              <a:t>La oferta de servicios educativos, cumpliendo los estándares de calidad y las necesidades de la comunidad estudiantil y partes interesadas, mejorando de manera continua los procesos bajo los estándares de equidad, inclusión y mejora continua.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MX" dirty="0"/>
              <a:t>Salvaguardar el bienestar de las personas a un entorno seguro y saludable, previniendo riesgos y promoviendo una cultura de prevención mediante el cumplimiento de los requisitos legales.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MX" dirty="0"/>
              <a:t>Mitigar el impacto ambiental mediante la eficiencia energética, el uso responsable de los recursos naturales, el manejo adecuado de los residuos y la reducción de emisión de gases de efecto invernadero; fomentando prácticas sostenibles para el cumplimiento de los requisitos legales aplicables.</a:t>
            </a:r>
          </a:p>
        </p:txBody>
      </p:sp>
    </p:spTree>
    <p:extLst>
      <p:ext uri="{BB962C8B-B14F-4D97-AF65-F5344CB8AC3E}">
        <p14:creationId xmlns:p14="http://schemas.microsoft.com/office/powerpoint/2010/main" val="26901328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2930</TotalTime>
  <Words>146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[z] Arista</vt:lpstr>
      <vt:lpstr>Arial</vt:lpstr>
      <vt:lpstr>Calibri</vt:lpstr>
      <vt:lpstr>Tema de Office</vt:lpstr>
      <vt:lpstr>Presentación de PowerPoint</vt:lpstr>
    </vt:vector>
  </TitlesOfParts>
  <Company>Particular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Adminplus</dc:creator>
  <cp:lastModifiedBy>Lic. Alejandro Gallardo Moran</cp:lastModifiedBy>
  <cp:revision>134</cp:revision>
  <dcterms:created xsi:type="dcterms:W3CDTF">2015-04-24T15:11:00Z</dcterms:created>
  <dcterms:modified xsi:type="dcterms:W3CDTF">2025-10-13T23:42:59Z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F6AF3874FA2D4B4DA11771C6F99DF812_12</vt:lpwstr>
  </property>
  <property fmtid="{D5CDD505-2E9C-101B-9397-08002B2CF9AE}" pid="3" name="KSOProductBuildVer">
    <vt:lpwstr>2058-12.2.0.21179</vt:lpwstr>
  </property>
</Properties>
</file>